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1" r:id="rId4"/>
    <p:sldId id="270" r:id="rId5"/>
    <p:sldId id="276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AB9664-68AE-4BDE-AA65-BF84CF8890A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855E68-A626-468B-9A4A-A4E4D3C925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886" y="2362200"/>
            <a:ext cx="7126061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教会建堂事</a:t>
            </a:r>
            <a:r>
              <a:rPr lang="zh-CN" altLang="en-US" dirty="0" smtClean="0"/>
              <a:t>工委员会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建堂预估和意向调查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沟通报告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261" y="3962400"/>
            <a:ext cx="6019800" cy="1752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07-18-2021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354518"/>
              </p:ext>
            </p:extLst>
          </p:nvPr>
        </p:nvGraphicFramePr>
        <p:xfrm>
          <a:off x="381000" y="1447800"/>
          <a:ext cx="8382000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  <a:gridCol w="76200"/>
                <a:gridCol w="22098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PLBC (Estimated)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Data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Building Area (sf)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21,000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Lot (building, parking lot and field)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189,200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(4.36 acres)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Capacity (Person)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350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Unit (</a:t>
                      </a:r>
                      <a:r>
                        <a:rPr lang="en-US" sz="2800" u="none" strike="noStrike" dirty="0" smtClean="0">
                          <a:effectLst/>
                        </a:rPr>
                        <a:t>Person/sf)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6"/>
            <a:ext cx="8229600" cy="942974"/>
          </a:xfrm>
        </p:spPr>
        <p:txBody>
          <a:bodyPr/>
          <a:lstStyle/>
          <a:p>
            <a:pPr algn="l"/>
            <a:r>
              <a:rPr lang="en-US" altLang="zh-CN" dirty="0" smtClean="0"/>
              <a:t>PLBC &amp; CCCW </a:t>
            </a:r>
            <a:r>
              <a:rPr lang="zh-CN" altLang="en-US" dirty="0" smtClean="0"/>
              <a:t>建筑面积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43400"/>
            <a:ext cx="8229600" cy="1676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0000"/>
              </a:lnSpc>
              <a:buNone/>
            </a:pPr>
            <a:r>
              <a:rPr lang="en-US" altLang="zh-CN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CCCW</a:t>
            </a:r>
            <a:r>
              <a:rPr lang="en-US" altLang="zh-CN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9,000 sf, target 100 adults when move in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altLang="zh-CN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$900,000; remodel $75/sf ($675,000)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zh-CN" alt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没用银行贷款</a:t>
            </a:r>
            <a:endParaRPr lang="en-US" altLang="zh-CN" sz="28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2974"/>
          </a:xfrm>
        </p:spPr>
        <p:txBody>
          <a:bodyPr/>
          <a:lstStyle/>
          <a:p>
            <a:pPr algn="l"/>
            <a:r>
              <a:rPr lang="zh-CN" altLang="en-US" dirty="0"/>
              <a:t>建筑</a:t>
            </a:r>
            <a:r>
              <a:rPr lang="zh-CN" altLang="en-US" dirty="0" smtClean="0"/>
              <a:t>面积和价格预估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605"/>
            <a:ext cx="9144000" cy="491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2974"/>
          </a:xfrm>
        </p:spPr>
        <p:txBody>
          <a:bodyPr/>
          <a:lstStyle/>
          <a:p>
            <a:pPr algn="l"/>
            <a:r>
              <a:rPr lang="zh-CN" altLang="en-US" dirty="0"/>
              <a:t>建</a:t>
            </a:r>
            <a:r>
              <a:rPr lang="zh-CN" altLang="en-US" dirty="0" smtClean="0"/>
              <a:t>堂资金预估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1389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52800" y="6096000"/>
            <a:ext cx="5486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0000"/>
              </a:lnSpc>
              <a:buNone/>
            </a:pPr>
            <a:r>
              <a:rPr lang="en-US" altLang="zh-CN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vs. Fund Raise</a:t>
            </a:r>
          </a:p>
        </p:txBody>
      </p:sp>
    </p:spTree>
    <p:extLst>
      <p:ext uri="{BB962C8B-B14F-4D97-AF65-F5344CB8AC3E}">
        <p14:creationId xmlns:p14="http://schemas.microsoft.com/office/powerpoint/2010/main" val="30375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5376"/>
            <a:ext cx="8839200" cy="5229224"/>
          </a:xfrm>
        </p:spPr>
        <p:txBody>
          <a:bodyPr>
            <a:normAutofit/>
          </a:bodyPr>
          <a:lstStyle/>
          <a:p>
            <a:pPr marL="393192" lvl="1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dirty="0" smtClean="0"/>
              <a:t>请每个家庭一起祷告，共同填写</a:t>
            </a: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dirty="0" smtClean="0"/>
              <a:t>最好每</a:t>
            </a:r>
            <a:r>
              <a:rPr lang="zh-CN" altLang="en-US" dirty="0"/>
              <a:t>家一</a:t>
            </a:r>
            <a:r>
              <a:rPr lang="zh-CN" altLang="en-US" dirty="0" smtClean="0"/>
              <a:t>份 （如不一起报税，也可以分开填写）</a:t>
            </a: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CN" altLang="en-US" dirty="0" smtClean="0"/>
              <a:t>如愿意，请注明参加问卷</a:t>
            </a:r>
            <a:r>
              <a:rPr lang="zh-CN" altLang="en-US" dirty="0" smtClean="0"/>
              <a:t>的人数</a:t>
            </a:r>
            <a:r>
              <a:rPr lang="en-US" altLang="zh-CN" dirty="0" smtClean="0"/>
              <a:t>___</a:t>
            </a:r>
            <a:r>
              <a:rPr lang="zh-CN" altLang="en-US" dirty="0" smtClean="0"/>
              <a:t>和</a:t>
            </a:r>
            <a:r>
              <a:rPr lang="en-US" altLang="zh-CN" dirty="0" smtClean="0"/>
              <a:t>WMCC</a:t>
            </a:r>
            <a:r>
              <a:rPr lang="zh-CN" altLang="en-US" dirty="0" smtClean="0"/>
              <a:t>的会员</a:t>
            </a:r>
            <a:r>
              <a:rPr lang="zh-CN" altLang="en-US" dirty="0" smtClean="0"/>
              <a:t>数</a:t>
            </a:r>
            <a:r>
              <a:rPr lang="en-US" altLang="zh-CN" dirty="0" smtClean="0"/>
              <a:t>___</a:t>
            </a:r>
          </a:p>
          <a:p>
            <a:pPr marL="393192" lvl="1" indent="0">
              <a:lnSpc>
                <a:spcPct val="120000"/>
              </a:lnSpc>
              <a:buNone/>
            </a:pPr>
            <a:endParaRPr lang="en-US" altLang="zh-C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6"/>
            <a:ext cx="8229600" cy="942974"/>
          </a:xfrm>
        </p:spPr>
        <p:txBody>
          <a:bodyPr/>
          <a:lstStyle/>
          <a:p>
            <a:r>
              <a:rPr lang="zh-CN" altLang="en-US" dirty="0" smtClean="0"/>
              <a:t>建堂意</a:t>
            </a:r>
            <a:r>
              <a:rPr lang="zh-CN" altLang="en-US" dirty="0" smtClean="0"/>
              <a:t>向问</a:t>
            </a:r>
            <a:r>
              <a:rPr lang="zh-CN" altLang="en-US" dirty="0"/>
              <a:t>卷调查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5376"/>
            <a:ext cx="8839200" cy="5229224"/>
          </a:xfrm>
        </p:spPr>
        <p:txBody>
          <a:bodyPr>
            <a:normAutofit/>
          </a:bodyPr>
          <a:lstStyle/>
          <a:p>
            <a:pPr marL="393192" lvl="1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6"/>
            <a:ext cx="8229600" cy="942974"/>
          </a:xfrm>
        </p:spPr>
        <p:txBody>
          <a:bodyPr/>
          <a:lstStyle/>
          <a:p>
            <a:pPr algn="l"/>
            <a:r>
              <a:rPr lang="zh-CN" altLang="en-US" dirty="0" smtClean="0"/>
              <a:t>建堂意向调查问卷</a:t>
            </a:r>
            <a:r>
              <a:rPr lang="zh-CN" altLang="en-US" dirty="0" smtClean="0"/>
              <a:t>（</a:t>
            </a:r>
            <a:r>
              <a:rPr lang="en-US" altLang="zh-CN" dirty="0" smtClean="0"/>
              <a:t>Q1, Q2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6" y="1524000"/>
            <a:ext cx="8686800" cy="347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5376"/>
            <a:ext cx="8839200" cy="5229224"/>
          </a:xfrm>
        </p:spPr>
        <p:txBody>
          <a:bodyPr>
            <a:normAutofit/>
          </a:bodyPr>
          <a:lstStyle/>
          <a:p>
            <a:pPr marL="393192" lvl="1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6"/>
            <a:ext cx="8229600" cy="942974"/>
          </a:xfrm>
        </p:spPr>
        <p:txBody>
          <a:bodyPr/>
          <a:lstStyle/>
          <a:p>
            <a:pPr algn="l"/>
            <a:r>
              <a:rPr lang="zh-CN" altLang="en-US" dirty="0" smtClean="0"/>
              <a:t>建堂意向调查问卷（</a:t>
            </a:r>
            <a:r>
              <a:rPr lang="en-US" altLang="zh-CN" dirty="0" smtClean="0"/>
              <a:t>Q3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118812"/>
            <a:ext cx="8686800" cy="566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109246"/>
            <a:ext cx="4491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0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5376"/>
            <a:ext cx="8839200" cy="5229224"/>
          </a:xfrm>
        </p:spPr>
        <p:txBody>
          <a:bodyPr>
            <a:normAutofit/>
          </a:bodyPr>
          <a:lstStyle/>
          <a:p>
            <a:pPr marL="393192" lvl="1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6"/>
            <a:ext cx="8229600" cy="942974"/>
          </a:xfrm>
        </p:spPr>
        <p:txBody>
          <a:bodyPr/>
          <a:lstStyle/>
          <a:p>
            <a:pPr algn="l"/>
            <a:r>
              <a:rPr lang="zh-CN" altLang="en-US" dirty="0" smtClean="0"/>
              <a:t>建堂意向调查问卷（</a:t>
            </a:r>
            <a:r>
              <a:rPr lang="en-US" altLang="zh-CN" dirty="0" smtClean="0"/>
              <a:t>Q4, Q5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6" y="1752600"/>
            <a:ext cx="8686800" cy="259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752600"/>
            <a:ext cx="4491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3657" y="3242846"/>
            <a:ext cx="4491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49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6" y="1752600"/>
            <a:ext cx="8686800" cy="406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5376"/>
            <a:ext cx="8839200" cy="5229224"/>
          </a:xfrm>
        </p:spPr>
        <p:txBody>
          <a:bodyPr>
            <a:normAutofit/>
          </a:bodyPr>
          <a:lstStyle/>
          <a:p>
            <a:pPr marL="393192" lvl="1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zh-C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6"/>
            <a:ext cx="8229600" cy="942974"/>
          </a:xfrm>
        </p:spPr>
        <p:txBody>
          <a:bodyPr/>
          <a:lstStyle/>
          <a:p>
            <a:pPr algn="l"/>
            <a:r>
              <a:rPr lang="zh-CN" altLang="en-US" dirty="0" smtClean="0"/>
              <a:t>建堂意向调查问卷（</a:t>
            </a:r>
            <a:r>
              <a:rPr lang="en-US" altLang="zh-CN" dirty="0" smtClean="0"/>
              <a:t>Q6, Q7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00026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238" y="1718846"/>
            <a:ext cx="4491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(6)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5238" y="3547646"/>
            <a:ext cx="4491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(7)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38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1725</TotalTime>
  <Words>229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教会建堂事工委员会 建堂预估和意向调查  沟通报告</vt:lpstr>
      <vt:lpstr>PLBC &amp; CCCW 建筑面积</vt:lpstr>
      <vt:lpstr>建筑面积和价格预估</vt:lpstr>
      <vt:lpstr>建堂资金预估</vt:lpstr>
      <vt:lpstr>建堂意向问卷调查</vt:lpstr>
      <vt:lpstr>建堂意向调查问卷（Q1, Q2）</vt:lpstr>
      <vt:lpstr>建堂意向调查问卷（Q3）</vt:lpstr>
      <vt:lpstr>建堂意向调查问卷（Q4, Q5）</vt:lpstr>
      <vt:lpstr>建堂意向调查问卷（Q6, Q7）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教会理事会秘书 和 会员执事</dc:title>
  <dc:creator>Mingzhang WANG</dc:creator>
  <cp:lastModifiedBy>Mingzhang WANG</cp:lastModifiedBy>
  <cp:revision>147</cp:revision>
  <dcterms:created xsi:type="dcterms:W3CDTF">2021-02-27T17:25:11Z</dcterms:created>
  <dcterms:modified xsi:type="dcterms:W3CDTF">2021-07-15T14:42:55Z</dcterms:modified>
</cp:coreProperties>
</file>