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8" r:id="rId3"/>
    <p:sldId id="271" r:id="rId4"/>
    <p:sldId id="270" r:id="rId5"/>
    <p:sldId id="272" r:id="rId6"/>
    <p:sldId id="267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AAB9664-68AE-4BDE-AA65-BF84CF8890A5}" type="datetimeFigureOut">
              <a:rPr lang="en-US" smtClean="0"/>
              <a:t>6/12/2021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9855E68-A626-468B-9A4A-A4E4D3C925A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AAB9664-68AE-4BDE-AA65-BF84CF8890A5}" type="datetimeFigureOut">
              <a:rPr lang="en-US" smtClean="0"/>
              <a:t>6/12/2021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855E68-A626-468B-9A4A-A4E4D3C925A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AAB9664-68AE-4BDE-AA65-BF84CF8890A5}" type="datetimeFigureOut">
              <a:rPr lang="en-US" smtClean="0"/>
              <a:t>6/12/2021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855E68-A626-468B-9A4A-A4E4D3C925A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AAB9664-68AE-4BDE-AA65-BF84CF8890A5}" type="datetimeFigureOut">
              <a:rPr lang="en-US" smtClean="0"/>
              <a:t>6/12/2021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855E68-A626-468B-9A4A-A4E4D3C925A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AAB9664-68AE-4BDE-AA65-BF84CF8890A5}" type="datetimeFigureOut">
              <a:rPr lang="en-US" smtClean="0"/>
              <a:t>6/12/2021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855E68-A626-468B-9A4A-A4E4D3C925A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AAB9664-68AE-4BDE-AA65-BF84CF8890A5}" type="datetimeFigureOut">
              <a:rPr lang="en-US" smtClean="0"/>
              <a:t>6/12/2021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855E68-A626-468B-9A4A-A4E4D3C925A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AAB9664-68AE-4BDE-AA65-BF84CF8890A5}" type="datetimeFigureOut">
              <a:rPr lang="en-US" smtClean="0"/>
              <a:t>6/12/2021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855E68-A626-468B-9A4A-A4E4D3C925AA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AAB9664-68AE-4BDE-AA65-BF84CF8890A5}" type="datetimeFigureOut">
              <a:rPr lang="en-US" smtClean="0"/>
              <a:t>6/12/2021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855E68-A626-468B-9A4A-A4E4D3C925AA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AAB9664-68AE-4BDE-AA65-BF84CF8890A5}" type="datetimeFigureOut">
              <a:rPr lang="en-US" smtClean="0"/>
              <a:t>6/12/2021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855E68-A626-468B-9A4A-A4E4D3C925A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FAAB9664-68AE-4BDE-AA65-BF84CF8890A5}" type="datetimeFigureOut">
              <a:rPr lang="en-US" smtClean="0"/>
              <a:t>6/12/2021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855E68-A626-468B-9A4A-A4E4D3C925AA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AAB9664-68AE-4BDE-AA65-BF84CF8890A5}" type="datetimeFigureOut">
              <a:rPr lang="en-US" smtClean="0"/>
              <a:t>6/12/2021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9855E68-A626-468B-9A4A-A4E4D3C925AA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FAAB9664-68AE-4BDE-AA65-BF84CF8890A5}" type="datetimeFigureOut">
              <a:rPr lang="en-US" smtClean="0"/>
              <a:t>6/12/2021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9855E68-A626-468B-9A4A-A4E4D3C925A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981200"/>
            <a:ext cx="7126061" cy="1470025"/>
          </a:xfrm>
        </p:spPr>
        <p:txBody>
          <a:bodyPr>
            <a:normAutofit fontScale="90000"/>
          </a:bodyPr>
          <a:lstStyle/>
          <a:p>
            <a:r>
              <a:rPr lang="zh-CN" altLang="en-US" dirty="0" smtClean="0"/>
              <a:t>关于</a:t>
            </a:r>
            <a:r>
              <a:rPr lang="zh-CN" altLang="en-US" dirty="0"/>
              <a:t>教会正式启</a:t>
            </a:r>
            <a:r>
              <a:rPr lang="zh-CN" altLang="en-US" dirty="0" smtClean="0"/>
              <a:t>动</a:t>
            </a:r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zh-CN" altLang="en-US" dirty="0" smtClean="0"/>
              <a:t>建堂事工的报告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3505200"/>
            <a:ext cx="6019800" cy="1752600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06-13-2021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30886" y="200026"/>
            <a:ext cx="1276350" cy="895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71746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095376"/>
            <a:ext cx="8839200" cy="5686424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zh-CN" altLang="en-US" dirty="0" smtClean="0"/>
              <a:t>敬拜、聚会和</a:t>
            </a:r>
            <a:r>
              <a:rPr lang="zh-CN" altLang="en-US" dirty="0"/>
              <a:t>促进</a:t>
            </a:r>
            <a:r>
              <a:rPr lang="zh-CN" altLang="en-US" dirty="0" smtClean="0"/>
              <a:t>各种</a:t>
            </a:r>
            <a:r>
              <a:rPr lang="zh-CN" altLang="en-US" dirty="0"/>
              <a:t>主</a:t>
            </a:r>
            <a:r>
              <a:rPr lang="zh-CN" altLang="en-US" dirty="0" smtClean="0"/>
              <a:t>内和福音事工的需要</a:t>
            </a:r>
            <a:r>
              <a:rPr lang="en-US" altLang="zh-CN" dirty="0"/>
              <a:t> </a:t>
            </a:r>
            <a:endParaRPr lang="en-US" altLang="zh-CN" dirty="0" smtClean="0"/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en-US" altLang="zh-CN" dirty="0" smtClean="0"/>
              <a:t>WMCC </a:t>
            </a:r>
            <a:r>
              <a:rPr lang="zh-CN" altLang="en-US" dirty="0" smtClean="0"/>
              <a:t>从</a:t>
            </a:r>
            <a:r>
              <a:rPr lang="en-US" altLang="zh-CN" dirty="0"/>
              <a:t>T4C</a:t>
            </a:r>
            <a:r>
              <a:rPr lang="zh-CN" altLang="en-US" dirty="0" smtClean="0"/>
              <a:t>查经团契、分堂到</a:t>
            </a:r>
            <a:r>
              <a:rPr lang="en-US" altLang="zh-CN" dirty="0" smtClean="0"/>
              <a:t>2017</a:t>
            </a:r>
            <a:r>
              <a:rPr lang="zh-CN" altLang="en-US" dirty="0" smtClean="0"/>
              <a:t>年</a:t>
            </a:r>
            <a:r>
              <a:rPr lang="en-US" altLang="zh-CN" dirty="0" smtClean="0"/>
              <a:t>9</a:t>
            </a:r>
            <a:r>
              <a:rPr lang="zh-CN" altLang="en-US" dirty="0" smtClean="0"/>
              <a:t>月独立，一步步成长都经历了神的恩典和带领；感谢神的供应和</a:t>
            </a:r>
            <a:r>
              <a:rPr lang="en-US" altLang="zh-CN" dirty="0" smtClean="0"/>
              <a:t>PLBC </a:t>
            </a:r>
            <a:r>
              <a:rPr lang="zh-CN" altLang="en-US" dirty="0" smtClean="0"/>
              <a:t>的大力支持，在</a:t>
            </a:r>
            <a:r>
              <a:rPr lang="en-US" altLang="zh-CN" dirty="0"/>
              <a:t>PLBC </a:t>
            </a:r>
            <a:r>
              <a:rPr lang="zh-CN" altLang="en-US" dirty="0"/>
              <a:t>聚会</a:t>
            </a:r>
            <a:r>
              <a:rPr lang="zh-CN" altLang="en-US" dirty="0" smtClean="0"/>
              <a:t>已经有</a:t>
            </a:r>
            <a:r>
              <a:rPr lang="zh-CN" altLang="en-US" dirty="0"/>
              <a:t>十多</a:t>
            </a:r>
            <a:r>
              <a:rPr lang="zh-CN" altLang="en-US" dirty="0" smtClean="0"/>
              <a:t>年。</a:t>
            </a:r>
            <a:endParaRPr lang="en-US" altLang="zh-CN" dirty="0" smtClean="0"/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zh-CN" altLang="en-US" dirty="0" smtClean="0"/>
              <a:t>在最近高牧师与</a:t>
            </a:r>
            <a:r>
              <a:rPr lang="en-US" altLang="zh-CN" dirty="0" smtClean="0"/>
              <a:t>PLBC </a:t>
            </a:r>
            <a:r>
              <a:rPr lang="zh-CN" altLang="en-US" dirty="0" smtClean="0"/>
              <a:t>的沟通中，</a:t>
            </a:r>
            <a:r>
              <a:rPr lang="en-US" altLang="zh-CN" dirty="0" smtClean="0"/>
              <a:t>Pastor Chad</a:t>
            </a:r>
            <a:r>
              <a:rPr lang="zh-CN" altLang="en-US" dirty="0" smtClean="0"/>
              <a:t>表示</a:t>
            </a:r>
            <a:r>
              <a:rPr lang="en-US" altLang="zh-CN" dirty="0" smtClean="0"/>
              <a:t>PLBC </a:t>
            </a:r>
            <a:r>
              <a:rPr lang="zh-CN" altLang="en-US" dirty="0" smtClean="0"/>
              <a:t>长执和会众近几年来都对 </a:t>
            </a:r>
            <a:r>
              <a:rPr lang="en-US" altLang="zh-CN" dirty="0" smtClean="0"/>
              <a:t>WMCC </a:t>
            </a:r>
            <a:r>
              <a:rPr lang="zh-CN" altLang="en-US" dirty="0" smtClean="0"/>
              <a:t>的长期使用和建堂计划有祷告、关切和</a:t>
            </a:r>
            <a:r>
              <a:rPr lang="zh-CN" altLang="en-US" dirty="0"/>
              <a:t>期</a:t>
            </a:r>
            <a:r>
              <a:rPr lang="zh-CN" altLang="en-US" dirty="0" smtClean="0"/>
              <a:t>许。</a:t>
            </a:r>
            <a:endParaRPr lang="en-US" altLang="zh-CN" dirty="0" smtClean="0"/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zh-CN" altLang="en-US" dirty="0" smtClean="0"/>
              <a:t>我们许多弟兄姐妹</a:t>
            </a:r>
            <a:r>
              <a:rPr lang="zh-CN" altLang="en-US" dirty="0"/>
              <a:t>也对教会建</a:t>
            </a:r>
            <a:r>
              <a:rPr lang="zh-CN" altLang="en-US" dirty="0" smtClean="0"/>
              <a:t>堂事工有关心和</a:t>
            </a:r>
            <a:r>
              <a:rPr lang="zh-CN" altLang="en-US" dirty="0"/>
              <a:t>期</a:t>
            </a:r>
            <a:r>
              <a:rPr lang="zh-CN" altLang="en-US" dirty="0" smtClean="0"/>
              <a:t>望；希望能</a:t>
            </a:r>
            <a:r>
              <a:rPr lang="zh-CN" altLang="en-US" dirty="0"/>
              <a:t>够</a:t>
            </a:r>
            <a:r>
              <a:rPr lang="zh-CN" altLang="en-US" dirty="0" smtClean="0"/>
              <a:t>早</a:t>
            </a:r>
            <a:r>
              <a:rPr lang="zh-CN" altLang="en-US" dirty="0"/>
              <a:t>日有自己的教堂</a:t>
            </a:r>
            <a:r>
              <a:rPr lang="zh-CN" altLang="en-US" dirty="0" smtClean="0"/>
              <a:t>，大家在</a:t>
            </a:r>
            <a:r>
              <a:rPr lang="zh-CN" altLang="en-US" dirty="0"/>
              <a:t>主日的早晨就能一起来敬拜神和享受主内生</a:t>
            </a:r>
            <a:r>
              <a:rPr lang="zh-CN" altLang="en-US" dirty="0" smtClean="0"/>
              <a:t>活。</a:t>
            </a:r>
            <a:endParaRPr lang="en-US" altLang="zh-CN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0026"/>
            <a:ext cx="8229600" cy="942974"/>
          </a:xfrm>
        </p:spPr>
        <p:txBody>
          <a:bodyPr/>
          <a:lstStyle/>
          <a:p>
            <a:pPr algn="l"/>
            <a:r>
              <a:rPr lang="zh-CN" altLang="en-US" dirty="0"/>
              <a:t>为什</a:t>
            </a:r>
            <a:r>
              <a:rPr lang="zh-CN" altLang="en-US" dirty="0" smtClean="0"/>
              <a:t>么要建堂？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30886" y="200026"/>
            <a:ext cx="1276350" cy="895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46052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095376"/>
            <a:ext cx="8839200" cy="5686424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zh-CN" altLang="en-US" dirty="0" smtClean="0"/>
              <a:t>神的预备，给我们的异象和期待我们信心的</a:t>
            </a:r>
            <a:r>
              <a:rPr lang="zh-CN" altLang="en-US" dirty="0"/>
              <a:t>成长与见证</a:t>
            </a:r>
            <a:endParaRPr lang="en-US" altLang="zh-CN" dirty="0" smtClean="0"/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zh-CN" altLang="en-US" dirty="0" smtClean="0"/>
              <a:t>教会从独立之初就设立了建堂的事工，由一位</a:t>
            </a:r>
            <a:r>
              <a:rPr lang="en-US" altLang="zh-CN" dirty="0" smtClean="0"/>
              <a:t>GB</a:t>
            </a:r>
            <a:r>
              <a:rPr lang="zh-CN" altLang="en-US" dirty="0" smtClean="0"/>
              <a:t>负责。教会章程规定年度总预算的至少</a:t>
            </a:r>
            <a:r>
              <a:rPr lang="en-US" altLang="zh-CN" dirty="0" smtClean="0"/>
              <a:t>20%</a:t>
            </a:r>
            <a:r>
              <a:rPr lang="zh-CN" altLang="en-US" dirty="0" smtClean="0"/>
              <a:t>作为储备基金，以备重大长期或不预期的教堂房屋有关的支出。</a:t>
            </a:r>
            <a:endParaRPr lang="en-US" altLang="zh-CN" dirty="0" smtClean="0"/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zh-CN" altLang="en-US" dirty="0" smtClean="0"/>
              <a:t>建堂事工与教</a:t>
            </a:r>
            <a:r>
              <a:rPr lang="zh-CN" altLang="en-US" dirty="0"/>
              <a:t>会长期发展和小组倍增</a:t>
            </a:r>
            <a:r>
              <a:rPr lang="zh-CN" altLang="en-US" dirty="0" smtClean="0"/>
              <a:t>的</a:t>
            </a:r>
            <a:r>
              <a:rPr lang="zh-CN" altLang="en-US" dirty="0"/>
              <a:t>异</a:t>
            </a:r>
            <a:r>
              <a:rPr lang="zh-CN" altLang="en-US" dirty="0" smtClean="0"/>
              <a:t>象</a:t>
            </a:r>
            <a:r>
              <a:rPr lang="zh-CN" altLang="en-US" dirty="0"/>
              <a:t>与</a:t>
            </a:r>
            <a:r>
              <a:rPr lang="zh-CN" altLang="en-US" dirty="0" smtClean="0"/>
              <a:t>目标一致；并需</a:t>
            </a:r>
            <a:r>
              <a:rPr lang="zh-CN" altLang="en-US" dirty="0"/>
              <a:t>要大量资金和同工，</a:t>
            </a:r>
            <a:r>
              <a:rPr lang="zh-CN" altLang="en-US" dirty="0" smtClean="0"/>
              <a:t>要求牧长、</a:t>
            </a:r>
            <a:r>
              <a:rPr lang="en-US" altLang="zh-CN" dirty="0" smtClean="0"/>
              <a:t>GB</a:t>
            </a:r>
            <a:r>
              <a:rPr lang="zh-CN" altLang="en-US" dirty="0" smtClean="0"/>
              <a:t>和全体弟兄姐妹有</a:t>
            </a:r>
            <a:r>
              <a:rPr lang="zh-CN" altLang="en-US" dirty="0"/>
              <a:t>合</a:t>
            </a:r>
            <a:r>
              <a:rPr lang="zh-CN" altLang="en-US" dirty="0" smtClean="0"/>
              <a:t>一和</a:t>
            </a:r>
            <a:r>
              <a:rPr lang="zh-CN" altLang="en-US" dirty="0"/>
              <a:t>奉</a:t>
            </a:r>
            <a:r>
              <a:rPr lang="zh-CN" altLang="en-US" dirty="0" smtClean="0"/>
              <a:t>献的信心，恒切祷告、寻求和顺服神</a:t>
            </a:r>
            <a:r>
              <a:rPr lang="zh-CN" altLang="en-US" dirty="0"/>
              <a:t>的带</a:t>
            </a:r>
            <a:r>
              <a:rPr lang="zh-CN" altLang="en-US" dirty="0" smtClean="0"/>
              <a:t>领。</a:t>
            </a:r>
            <a:endParaRPr lang="en-US" altLang="zh-CN" dirty="0" smtClean="0"/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zh-CN" altLang="en-US" dirty="0" smtClean="0"/>
              <a:t>通过建堂事工，可以让我们学习奉献和忍耐等候的功课，看到同心合一的佳美，警醒魔鬼的搅扰，见证神奇妙的作为，把荣耀归于教会的元首耶稣基督。</a:t>
            </a:r>
            <a:endParaRPr lang="en-US" altLang="zh-CN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0026"/>
            <a:ext cx="8229600" cy="942974"/>
          </a:xfrm>
        </p:spPr>
        <p:txBody>
          <a:bodyPr/>
          <a:lstStyle/>
          <a:p>
            <a:pPr algn="l"/>
            <a:r>
              <a:rPr lang="zh-CN" altLang="en-US" dirty="0"/>
              <a:t>为什</a:t>
            </a:r>
            <a:r>
              <a:rPr lang="zh-CN" altLang="en-US" dirty="0" smtClean="0"/>
              <a:t>么要建堂？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30886" y="200026"/>
            <a:ext cx="1276350" cy="895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25604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095376"/>
            <a:ext cx="8839200" cy="5229224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en-US" altLang="zh-CN" dirty="0" smtClean="0"/>
              <a:t>GB </a:t>
            </a:r>
            <a:r>
              <a:rPr lang="zh-CN" altLang="en-US" dirty="0" smtClean="0"/>
              <a:t>在</a:t>
            </a:r>
            <a:r>
              <a:rPr lang="en-US" altLang="zh-CN" dirty="0" smtClean="0"/>
              <a:t>5</a:t>
            </a:r>
            <a:r>
              <a:rPr lang="zh-CN" altLang="en-US" dirty="0" smtClean="0"/>
              <a:t>月</a:t>
            </a:r>
            <a:r>
              <a:rPr lang="en-US" altLang="zh-CN" dirty="0" smtClean="0"/>
              <a:t>22</a:t>
            </a:r>
            <a:r>
              <a:rPr lang="zh-CN" altLang="en-US" dirty="0" smtClean="0"/>
              <a:t>日周六展开</a:t>
            </a:r>
            <a:r>
              <a:rPr lang="zh-CN" altLang="en-US" dirty="0"/>
              <a:t>专门</a:t>
            </a:r>
            <a:r>
              <a:rPr lang="zh-CN" altLang="en-US" dirty="0" smtClean="0"/>
              <a:t>会议讨论了</a:t>
            </a:r>
            <a:r>
              <a:rPr lang="zh-CN" altLang="en-US" dirty="0"/>
              <a:t>教会建堂的事</a:t>
            </a:r>
            <a:r>
              <a:rPr lang="zh-CN" altLang="en-US" dirty="0" smtClean="0"/>
              <a:t>工，包</a:t>
            </a:r>
            <a:r>
              <a:rPr lang="zh-CN" altLang="en-US" dirty="0"/>
              <a:t>括相关标准和原则的考量，</a:t>
            </a:r>
            <a:r>
              <a:rPr lang="zh-CN" altLang="en-US" dirty="0" smtClean="0"/>
              <a:t>以</a:t>
            </a:r>
            <a:r>
              <a:rPr lang="zh-CN" altLang="en-US" dirty="0"/>
              <a:t>及如何启动和推</a:t>
            </a:r>
            <a:r>
              <a:rPr lang="zh-CN" altLang="en-US" dirty="0" smtClean="0"/>
              <a:t>动。</a:t>
            </a:r>
            <a:endParaRPr lang="en-US" altLang="zh-CN" dirty="0" smtClean="0"/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zh-CN" altLang="en-US" dirty="0" smtClean="0"/>
              <a:t>地</a:t>
            </a:r>
            <a:r>
              <a:rPr lang="zh-CN" altLang="en-US" dirty="0"/>
              <a:t>点，交通和能见度</a:t>
            </a:r>
            <a:endParaRPr lang="en-US" altLang="zh-CN" dirty="0"/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zh-CN" altLang="en-US" dirty="0" smtClean="0"/>
              <a:t>大小和停车位，价位和财务（奉献、认捐和贷款偿还）能力</a:t>
            </a:r>
            <a:endParaRPr lang="en-US" altLang="zh-CN" dirty="0" smtClean="0"/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zh-CN" altLang="en-US" dirty="0" smtClean="0"/>
              <a:t>市场情况（购堂改建或买地新</a:t>
            </a:r>
            <a:r>
              <a:rPr lang="zh-CN" altLang="en-US" dirty="0"/>
              <a:t>建</a:t>
            </a:r>
            <a:r>
              <a:rPr lang="zh-CN" altLang="en-US" dirty="0" smtClean="0"/>
              <a:t>），市</a:t>
            </a:r>
            <a:r>
              <a:rPr lang="zh-CN" altLang="en-US" dirty="0"/>
              <a:t>政建设许</a:t>
            </a:r>
            <a:r>
              <a:rPr lang="zh-CN" altLang="en-US" dirty="0" smtClean="0"/>
              <a:t>可和要求</a:t>
            </a:r>
            <a:endParaRPr lang="en-US" altLang="zh-CN" dirty="0" smtClean="0"/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zh-CN" altLang="en-US" dirty="0" smtClean="0"/>
              <a:t>其它考量：</a:t>
            </a:r>
            <a:endParaRPr lang="en-US" altLang="zh-CN" dirty="0" smtClean="0"/>
          </a:p>
          <a:p>
            <a:pPr lvl="2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zh-CN" altLang="en-US" dirty="0" smtClean="0"/>
              <a:t>牧长和</a:t>
            </a:r>
            <a:r>
              <a:rPr lang="zh-CN" altLang="en-US" dirty="0"/>
              <a:t>理事会</a:t>
            </a:r>
            <a:r>
              <a:rPr lang="en-US" altLang="zh-CN" dirty="0" smtClean="0"/>
              <a:t> </a:t>
            </a:r>
            <a:r>
              <a:rPr lang="zh-CN" altLang="en-US" dirty="0" smtClean="0"/>
              <a:t>的指导，讲台的</a:t>
            </a:r>
            <a:r>
              <a:rPr lang="zh-CN" altLang="en-US" smtClean="0"/>
              <a:t>鼓励，教会事工的协调</a:t>
            </a:r>
            <a:endParaRPr lang="en-US" altLang="zh-CN" dirty="0" smtClean="0"/>
          </a:p>
          <a:p>
            <a:pPr lvl="2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zh-CN" altLang="en-US" dirty="0" smtClean="0"/>
              <a:t>建堂委员会的同工和会众的合一、祷告和参与</a:t>
            </a:r>
            <a:endParaRPr lang="en-US" altLang="zh-CN" dirty="0" smtClean="0"/>
          </a:p>
          <a:p>
            <a:pPr lvl="2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zh-CN" altLang="en-US" dirty="0"/>
              <a:t>兄</a:t>
            </a:r>
            <a:r>
              <a:rPr lang="zh-CN" altLang="en-US" dirty="0" smtClean="0"/>
              <a:t>弟教会建堂的经验，</a:t>
            </a:r>
            <a:r>
              <a:rPr lang="zh-CN" altLang="en-US" dirty="0"/>
              <a:t>学习奉</a:t>
            </a:r>
            <a:r>
              <a:rPr lang="zh-CN" altLang="en-US" dirty="0" smtClean="0"/>
              <a:t>献、忍耐、和等候神的时间</a:t>
            </a:r>
            <a:endParaRPr lang="en-US" altLang="zh-CN" dirty="0" smtClean="0"/>
          </a:p>
          <a:p>
            <a:pPr lvl="2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zh-CN" altLang="en-US" dirty="0"/>
              <a:t>教</a:t>
            </a:r>
            <a:r>
              <a:rPr lang="zh-CN" altLang="en-US" dirty="0" smtClean="0"/>
              <a:t>会先前已经设有建堂基</a:t>
            </a:r>
            <a:r>
              <a:rPr lang="zh-CN" altLang="en-US" dirty="0"/>
              <a:t>金，可以开</a:t>
            </a:r>
            <a:r>
              <a:rPr lang="zh-CN" altLang="en-US" dirty="0" smtClean="0"/>
              <a:t>始鼓励弟兄姐妹在教会日常奉献的同时凭</a:t>
            </a:r>
            <a:r>
              <a:rPr lang="zh-CN" altLang="en-US" dirty="0"/>
              <a:t>感</a:t>
            </a:r>
            <a:r>
              <a:rPr lang="zh-CN" altLang="en-US" dirty="0" smtClean="0"/>
              <a:t>动考虑增加和指明专门对建堂基金的奉献</a:t>
            </a:r>
            <a:endParaRPr lang="en-US" altLang="zh-CN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0026"/>
            <a:ext cx="8229600" cy="942974"/>
          </a:xfrm>
        </p:spPr>
        <p:txBody>
          <a:bodyPr/>
          <a:lstStyle/>
          <a:p>
            <a:pPr algn="l"/>
            <a:r>
              <a:rPr lang="zh-CN" altLang="en-US" dirty="0" smtClean="0"/>
              <a:t>建堂的构想、规划和步骤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30886" y="200026"/>
            <a:ext cx="1276350" cy="895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37530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095376"/>
            <a:ext cx="8839200" cy="5229224"/>
          </a:xfrm>
        </p:spPr>
        <p:txBody>
          <a:bodyPr>
            <a:normAutofit lnSpcReduction="10000"/>
          </a:bodyPr>
          <a:lstStyle/>
          <a:p>
            <a:pPr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zh-CN" altLang="en-US" dirty="0" smtClean="0"/>
              <a:t>建堂委员会事工目前由明章（</a:t>
            </a:r>
            <a:r>
              <a:rPr lang="en-US" altLang="zh-CN" dirty="0" smtClean="0"/>
              <a:t>GB</a:t>
            </a:r>
            <a:r>
              <a:rPr lang="zh-CN" altLang="en-US" dirty="0"/>
              <a:t>代</a:t>
            </a:r>
            <a:r>
              <a:rPr lang="zh-CN" altLang="en-US" dirty="0" smtClean="0"/>
              <a:t>表），陆禹（教会财务），炳汶（前任</a:t>
            </a:r>
            <a:r>
              <a:rPr lang="en-US" altLang="zh-CN" dirty="0" smtClean="0"/>
              <a:t>GB </a:t>
            </a:r>
            <a:r>
              <a:rPr lang="zh-CN" altLang="en-US" dirty="0" smtClean="0"/>
              <a:t>代表），许杰姐妹，和陈栋弟兄组成，并于</a:t>
            </a:r>
            <a:r>
              <a:rPr lang="en-US" altLang="zh-CN" dirty="0" smtClean="0"/>
              <a:t>5/26</a:t>
            </a:r>
            <a:r>
              <a:rPr lang="zh-CN" altLang="en-US" dirty="0" smtClean="0"/>
              <a:t>日召开了第一次月会，讨论了事工的具体内容、初步行动计划和分工</a:t>
            </a:r>
            <a:endParaRPr lang="en-US" altLang="zh-CN" dirty="0" smtClean="0"/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zh-CN" altLang="en-US" dirty="0" smtClean="0"/>
              <a:t>收集信息（市场物业、土地和政府许可的</a:t>
            </a:r>
            <a:r>
              <a:rPr lang="zh-CN" altLang="en-US" dirty="0"/>
              <a:t>调</a:t>
            </a:r>
            <a:r>
              <a:rPr lang="zh-CN" altLang="en-US" dirty="0" smtClean="0"/>
              <a:t>查，其</a:t>
            </a:r>
            <a:r>
              <a:rPr lang="zh-CN" altLang="en-US" dirty="0"/>
              <a:t>他教</a:t>
            </a:r>
            <a:r>
              <a:rPr lang="zh-CN" altLang="en-US" dirty="0" smtClean="0"/>
              <a:t>会信息）</a:t>
            </a:r>
            <a:endParaRPr lang="en-US" altLang="zh-CN" dirty="0" smtClean="0"/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zh-CN" altLang="en-US" dirty="0" smtClean="0"/>
              <a:t>建堂的大小和成本范围预估（改建和新建）</a:t>
            </a:r>
            <a:endParaRPr lang="en-US" altLang="zh-CN" dirty="0" smtClean="0"/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zh-CN" altLang="en-US" dirty="0"/>
              <a:t>教</a:t>
            </a:r>
            <a:r>
              <a:rPr lang="zh-CN" altLang="en-US" dirty="0" smtClean="0"/>
              <a:t>会财务现状，预算和奉献的情况，商业贷款的可能性和条款</a:t>
            </a:r>
            <a:endParaRPr lang="en-US" altLang="zh-CN" dirty="0" smtClean="0"/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zh-CN" altLang="en-US" dirty="0"/>
              <a:t>教会会众家</a:t>
            </a:r>
            <a:r>
              <a:rPr lang="zh-CN" altLang="en-US" dirty="0" smtClean="0"/>
              <a:t>庭对建堂的期望、建议和参与的意愿和意见收集</a:t>
            </a:r>
            <a:endParaRPr lang="en-US" altLang="zh-CN" dirty="0" smtClean="0"/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zh-CN" altLang="en-US" dirty="0"/>
              <a:t>与会众的沟</a:t>
            </a:r>
            <a:r>
              <a:rPr lang="zh-CN" altLang="en-US" dirty="0" smtClean="0"/>
              <a:t>通</a:t>
            </a:r>
            <a:endParaRPr lang="en-US" altLang="zh-CN" dirty="0"/>
          </a:p>
          <a:p>
            <a:pPr lvl="2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zh-CN" altLang="en-US" dirty="0" smtClean="0"/>
              <a:t>暂定</a:t>
            </a:r>
            <a:r>
              <a:rPr lang="en-US" altLang="zh-CN" dirty="0" smtClean="0"/>
              <a:t>7/18-7/31</a:t>
            </a:r>
            <a:r>
              <a:rPr lang="zh-CN" altLang="en-US" dirty="0" smtClean="0"/>
              <a:t>进行意见调查，</a:t>
            </a:r>
            <a:r>
              <a:rPr lang="en-US" altLang="zh-CN" dirty="0" smtClean="0"/>
              <a:t>8/8 </a:t>
            </a:r>
            <a:r>
              <a:rPr lang="zh-CN" altLang="en-US" dirty="0" smtClean="0"/>
              <a:t>沟</a:t>
            </a:r>
            <a:r>
              <a:rPr lang="zh-CN" altLang="en-US" dirty="0" smtClean="0"/>
              <a:t>通结果</a:t>
            </a:r>
            <a:endParaRPr lang="en-US" altLang="zh-CN" dirty="0" smtClean="0"/>
          </a:p>
          <a:p>
            <a:pPr lvl="2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zh-CN" altLang="en-US" dirty="0"/>
              <a:t>欢</a:t>
            </a:r>
            <a:r>
              <a:rPr lang="zh-CN" altLang="en-US" dirty="0" smtClean="0"/>
              <a:t>迎弟兄姐妹们踊跃参与，包括提供意</a:t>
            </a:r>
            <a:r>
              <a:rPr lang="zh-CN" altLang="en-US" dirty="0"/>
              <a:t>见、资</a:t>
            </a:r>
            <a:r>
              <a:rPr lang="zh-CN" altLang="en-US" dirty="0" smtClean="0"/>
              <a:t>源信息</a:t>
            </a:r>
            <a:r>
              <a:rPr lang="zh-CN" altLang="en-US" dirty="0"/>
              <a:t>、</a:t>
            </a:r>
            <a:r>
              <a:rPr lang="zh-CN" altLang="en-US" dirty="0" smtClean="0"/>
              <a:t>奉献和同工</a:t>
            </a:r>
            <a:endParaRPr lang="en-US" altLang="zh-CN" dirty="0" smtClean="0"/>
          </a:p>
          <a:p>
            <a:pPr lvl="3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zh-CN" altLang="en-US" dirty="0" smtClean="0"/>
              <a:t>跟牧师，长老，</a:t>
            </a:r>
            <a:r>
              <a:rPr lang="en-US" altLang="zh-CN" dirty="0" smtClean="0"/>
              <a:t>GB</a:t>
            </a:r>
            <a:r>
              <a:rPr lang="zh-CN" altLang="en-US" dirty="0" smtClean="0"/>
              <a:t>和建堂委员会的同工直接反馈</a:t>
            </a:r>
            <a:endParaRPr lang="en-US" altLang="zh-CN" dirty="0" smtClean="0"/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§"/>
            </a:pPr>
            <a:endParaRPr lang="en-US" altLang="zh-CN" dirty="0" smtClean="0"/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§"/>
            </a:pPr>
            <a:endParaRPr lang="en-US" altLang="zh-CN" dirty="0" smtClean="0"/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§"/>
            </a:pPr>
            <a:endParaRPr lang="en-US" altLang="zh-CN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0026"/>
            <a:ext cx="8229600" cy="942974"/>
          </a:xfrm>
        </p:spPr>
        <p:txBody>
          <a:bodyPr/>
          <a:lstStyle/>
          <a:p>
            <a:pPr algn="l"/>
            <a:r>
              <a:rPr lang="zh-CN" altLang="en-US" dirty="0" smtClean="0"/>
              <a:t>建堂的构想、规划和步骤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30886" y="200026"/>
            <a:ext cx="1276350" cy="895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86434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573" t="4489" r="7142" b="1836"/>
          <a:stretch/>
        </p:blipFill>
        <p:spPr bwMode="auto">
          <a:xfrm>
            <a:off x="4408714" y="1404257"/>
            <a:ext cx="4735286" cy="49965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0026"/>
            <a:ext cx="8229600" cy="942974"/>
          </a:xfrm>
        </p:spPr>
        <p:txBody>
          <a:bodyPr/>
          <a:lstStyle/>
          <a:p>
            <a:r>
              <a:rPr lang="en-US" altLang="zh-CN" sz="4000" dirty="0" smtClean="0"/>
              <a:t>Members Location </a:t>
            </a:r>
            <a:r>
              <a:rPr lang="zh-CN" altLang="en-US" dirty="0"/>
              <a:t>会</a:t>
            </a:r>
            <a:r>
              <a:rPr lang="zh-CN" altLang="en-US" dirty="0" smtClean="0"/>
              <a:t>员住址 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30886" y="200026"/>
            <a:ext cx="1276350" cy="895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Rectangle 7"/>
          <p:cNvSpPr/>
          <p:nvPr/>
        </p:nvSpPr>
        <p:spPr>
          <a:xfrm>
            <a:off x="6180363" y="2841171"/>
            <a:ext cx="1447800" cy="2057400"/>
          </a:xfrm>
          <a:prstGeom prst="rect">
            <a:avLst/>
          </a:prstGeom>
          <a:noFill/>
          <a:ln w="38100" cmpd="sng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5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493" y="1404257"/>
            <a:ext cx="4578493" cy="27495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350" y="4114800"/>
            <a:ext cx="4578350" cy="2749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41912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1589</TotalTime>
  <Words>958</Words>
  <Application>Microsoft Office PowerPoint</Application>
  <PresentationFormat>On-screen Show (4:3)</PresentationFormat>
  <Paragraphs>34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Concourse</vt:lpstr>
      <vt:lpstr>关于教会正式启动 建堂事工的报告</vt:lpstr>
      <vt:lpstr>为什么要建堂？</vt:lpstr>
      <vt:lpstr>为什么要建堂？</vt:lpstr>
      <vt:lpstr>建堂的构想、规划和步骤</vt:lpstr>
      <vt:lpstr>建堂的构想、规划和步骤</vt:lpstr>
      <vt:lpstr>Members Location 会员住址 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教会理事会秘书 和 会员执事</dc:title>
  <dc:creator>Mingzhang WANG</dc:creator>
  <cp:lastModifiedBy>Mingzhang WANG</cp:lastModifiedBy>
  <cp:revision>131</cp:revision>
  <dcterms:created xsi:type="dcterms:W3CDTF">2021-02-27T17:25:11Z</dcterms:created>
  <dcterms:modified xsi:type="dcterms:W3CDTF">2021-06-12T22:47:50Z</dcterms:modified>
</cp:coreProperties>
</file>